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mailto:niteshsharmans775@gmail.com" TargetMode="External"/><Relationship Id="rId4" Type="http://schemas.openxmlformats.org/officeDocument/2006/relationships/hyperlink" Target="https://portfolio-git-main-nitesh-sharmas-projects-3b96572d.vercel.app/" TargetMode="External"/><Relationship Id="rId6" Type="http://schemas.openxmlformats.org/officeDocument/2006/relationships/hyperlink" Target="https://drive.google.com/file/d/1B82alKFIW3jAoTD3VXMFqnURtw6_2Q0s/view?usp=sharing" TargetMode="External"/><Relationship Id="rId1" Type="http://schemas.openxmlformats.org/officeDocument/2006/relationships/image" Target="../media/image-10-1.png"/><Relationship Id="rId3" Type="http://schemas.openxmlformats.org/officeDocument/2006/relationships/image" Target="../media/image-10-2.png"/><Relationship Id="rId5" Type="http://schemas.openxmlformats.org/officeDocument/2006/relationships/image" Target="../media/image-10-3.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773799"/>
            <a:ext cx="6141482"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Smart Campus Portal</a:t>
            </a:r>
            <a:endParaRPr lang="en-US" sz="4450" dirty="0"/>
          </a:p>
        </p:txBody>
      </p:sp>
      <p:sp>
        <p:nvSpPr>
          <p:cNvPr id="4" name="Text 1"/>
          <p:cNvSpPr/>
          <p:nvPr/>
        </p:nvSpPr>
        <p:spPr>
          <a:xfrm>
            <a:off x="6280190" y="3822740"/>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A Unified Platform for Modern Educational Institutions</a:t>
            </a:r>
            <a:endParaRPr lang="en-US" sz="1750" dirty="0"/>
          </a:p>
        </p:txBody>
      </p:sp>
      <p:sp>
        <p:nvSpPr>
          <p:cNvPr id="5" name="Text 2"/>
          <p:cNvSpPr/>
          <p:nvPr/>
        </p:nvSpPr>
        <p:spPr>
          <a:xfrm>
            <a:off x="6280190" y="444079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Presented by: </a:t>
            </a:r>
            <a:endParaRPr lang="en-US" sz="1750" dirty="0"/>
          </a:p>
        </p:txBody>
      </p:sp>
      <p:sp>
        <p:nvSpPr>
          <p:cNvPr id="6" name="Shape 3"/>
          <p:cNvSpPr/>
          <p:nvPr/>
        </p:nvSpPr>
        <p:spPr>
          <a:xfrm>
            <a:off x="6280190" y="5075753"/>
            <a:ext cx="362903" cy="362903"/>
          </a:xfrm>
          <a:prstGeom prst="roundRect">
            <a:avLst>
              <a:gd name="adj" fmla="val 25194296"/>
            </a:avLst>
          </a:prstGeom>
          <a:solidFill>
            <a:srgbClr val="9989EC"/>
          </a:solidFill>
          <a:ln w="7620">
            <a:solidFill>
              <a:srgbClr val="FFFFFF"/>
            </a:solidFill>
            <a:prstDash val="solid"/>
          </a:ln>
        </p:spPr>
      </p:sp>
      <p:sp>
        <p:nvSpPr>
          <p:cNvPr id="7" name="Text 4"/>
          <p:cNvSpPr/>
          <p:nvPr/>
        </p:nvSpPr>
        <p:spPr>
          <a:xfrm>
            <a:off x="6394133" y="5208389"/>
            <a:ext cx="135017" cy="97512"/>
          </a:xfrm>
          <a:prstGeom prst="rect">
            <a:avLst/>
          </a:prstGeom>
          <a:noFill/>
          <a:ln/>
        </p:spPr>
        <p:txBody>
          <a:bodyPr wrap="none" lIns="0" tIns="0" rIns="0" bIns="0" rtlCol="0" anchor="t"/>
          <a:lstStyle/>
          <a:p>
            <a:pPr algn="ctr" indent="0" marL="0">
              <a:lnSpc>
                <a:spcPts val="750"/>
              </a:lnSpc>
              <a:buNone/>
            </a:pPr>
            <a:r>
              <a:rPr lang="en-US" sz="750" dirty="0">
                <a:solidFill>
                  <a:srgbClr val="38383C"/>
                </a:solidFill>
                <a:latin typeface="Geist Medium" pitchFamily="34" charset="0"/>
                <a:ea typeface="Geist Medium" pitchFamily="34" charset="-122"/>
                <a:cs typeface="Geist Medium" pitchFamily="34" charset="-120"/>
              </a:rPr>
              <a:t>NS</a:t>
            </a:r>
            <a:endParaRPr lang="en-US" sz="750" dirty="0"/>
          </a:p>
        </p:txBody>
      </p:sp>
      <p:sp>
        <p:nvSpPr>
          <p:cNvPr id="8" name="Text 5"/>
          <p:cNvSpPr/>
          <p:nvPr/>
        </p:nvSpPr>
        <p:spPr>
          <a:xfrm>
            <a:off x="6756440" y="5058847"/>
            <a:ext cx="2427922" cy="396835"/>
          </a:xfrm>
          <a:prstGeom prst="rect">
            <a:avLst/>
          </a:prstGeom>
          <a:noFill/>
          <a:ln/>
        </p:spPr>
        <p:txBody>
          <a:bodyPr wrap="none" lIns="0" tIns="0" rIns="0" bIns="0" rtlCol="0" anchor="t"/>
          <a:lstStyle/>
          <a:p>
            <a:pPr algn="l" indent="0" marL="0">
              <a:lnSpc>
                <a:spcPts val="3100"/>
              </a:lnSpc>
              <a:buNone/>
            </a:pPr>
            <a:r>
              <a:rPr lang="en-US" sz="2200" b="1" dirty="0">
                <a:solidFill>
                  <a:srgbClr val="4B4A4A"/>
                </a:solidFill>
                <a:latin typeface="Geist Bold" pitchFamily="34" charset="0"/>
                <a:ea typeface="Geist Bold" pitchFamily="34" charset="-122"/>
                <a:cs typeface="Geist Bold" pitchFamily="34" charset="-120"/>
              </a:rPr>
              <a:t>by Nitesh Sharma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76920"/>
          </a:xfrm>
          <a:prstGeom prst="rect">
            <a:avLst/>
          </a:prstGeom>
        </p:spPr>
      </p:pic>
      <p:sp>
        <p:nvSpPr>
          <p:cNvPr id="3" name="Text 0"/>
          <p:cNvSpPr/>
          <p:nvPr/>
        </p:nvSpPr>
        <p:spPr>
          <a:xfrm>
            <a:off x="793790" y="3554254"/>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Thank You</a:t>
            </a:r>
            <a:endParaRPr lang="en-US" sz="4450" dirty="0"/>
          </a:p>
        </p:txBody>
      </p:sp>
      <p:sp>
        <p:nvSpPr>
          <p:cNvPr id="4" name="Text 1"/>
          <p:cNvSpPr/>
          <p:nvPr/>
        </p:nvSpPr>
        <p:spPr>
          <a:xfrm>
            <a:off x="793790" y="4716542"/>
            <a:ext cx="3048000" cy="748427"/>
          </a:xfrm>
          <a:prstGeom prst="rect">
            <a:avLst/>
          </a:prstGeom>
          <a:noFill/>
          <a:ln/>
        </p:spPr>
        <p:txBody>
          <a:bodyPr wrap="none" lIns="0" tIns="0" rIns="0" bIns="0" rtlCol="0" anchor="t"/>
          <a:lstStyle/>
          <a:p>
            <a:pPr algn="ctr" indent="0" marL="0">
              <a:lnSpc>
                <a:spcPts val="5850"/>
              </a:lnSpc>
              <a:buNone/>
            </a:pPr>
            <a:r>
              <a:rPr lang="en-US" sz="5850" b="1" dirty="0">
                <a:solidFill>
                  <a:srgbClr val="4B4A4A"/>
                </a:solidFill>
                <a:latin typeface="Noto Serif SC Bold" pitchFamily="34" charset="0"/>
                <a:ea typeface="Noto Serif SC Bold" pitchFamily="34" charset="-122"/>
                <a:cs typeface="Noto Serif SC Bold" pitchFamily="34" charset="-120"/>
              </a:rPr>
              <a:t>1</a:t>
            </a:r>
            <a:endParaRPr lang="en-US" sz="5850" dirty="0"/>
          </a:p>
        </p:txBody>
      </p:sp>
      <p:sp>
        <p:nvSpPr>
          <p:cNvPr id="5" name="Text 2"/>
          <p:cNvSpPr/>
          <p:nvPr/>
        </p:nvSpPr>
        <p:spPr>
          <a:xfrm>
            <a:off x="900113" y="5748338"/>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Questions</a:t>
            </a:r>
            <a:endParaRPr lang="en-US" sz="2200" dirty="0"/>
          </a:p>
        </p:txBody>
      </p:sp>
      <p:sp>
        <p:nvSpPr>
          <p:cNvPr id="6" name="Text 3"/>
          <p:cNvSpPr/>
          <p:nvPr/>
        </p:nvSpPr>
        <p:spPr>
          <a:xfrm>
            <a:off x="793790" y="6238756"/>
            <a:ext cx="3048000" cy="362903"/>
          </a:xfrm>
          <a:prstGeom prst="rect">
            <a:avLst/>
          </a:prstGeom>
          <a:noFill/>
          <a:ln/>
        </p:spPr>
        <p:txBody>
          <a:bodyPr wrap="none" lIns="0" tIns="0" rIns="0" bIns="0" rtlCol="0" anchor="t"/>
          <a:lstStyle/>
          <a:p>
            <a:pPr algn="ctr" indent="0" marL="0">
              <a:lnSpc>
                <a:spcPts val="2850"/>
              </a:lnSpc>
              <a:buNone/>
            </a:pPr>
            <a:r>
              <a:rPr lang="en-US" sz="1750" dirty="0">
                <a:solidFill>
                  <a:srgbClr val="4B4A4A"/>
                </a:solidFill>
                <a:latin typeface="Geist" pitchFamily="34" charset="0"/>
                <a:ea typeface="Geist" pitchFamily="34" charset="-122"/>
                <a:cs typeface="Geist" pitchFamily="34" charset="-120"/>
              </a:rPr>
              <a:t>Ask away!</a:t>
            </a:r>
            <a:endParaRPr lang="en-US" sz="1750" dirty="0"/>
          </a:p>
        </p:txBody>
      </p:sp>
      <p:sp>
        <p:nvSpPr>
          <p:cNvPr id="7" name="Text 4"/>
          <p:cNvSpPr/>
          <p:nvPr/>
        </p:nvSpPr>
        <p:spPr>
          <a:xfrm>
            <a:off x="4125278" y="4716542"/>
            <a:ext cx="3048119" cy="748427"/>
          </a:xfrm>
          <a:prstGeom prst="rect">
            <a:avLst/>
          </a:prstGeom>
          <a:noFill/>
          <a:ln/>
        </p:spPr>
        <p:txBody>
          <a:bodyPr wrap="none" lIns="0" tIns="0" rIns="0" bIns="0" rtlCol="0" anchor="t"/>
          <a:lstStyle/>
          <a:p>
            <a:pPr algn="ctr" indent="0" marL="0">
              <a:lnSpc>
                <a:spcPts val="5850"/>
              </a:lnSpc>
              <a:buNone/>
            </a:pPr>
            <a:r>
              <a:rPr lang="en-US" sz="5850" b="1" dirty="0">
                <a:solidFill>
                  <a:srgbClr val="4B4A4A"/>
                </a:solidFill>
                <a:latin typeface="Noto Serif SC Bold" pitchFamily="34" charset="0"/>
                <a:ea typeface="Noto Serif SC Bold" pitchFamily="34" charset="-122"/>
                <a:cs typeface="Noto Serif SC Bold" pitchFamily="34" charset="-120"/>
              </a:rPr>
              <a:t>2</a:t>
            </a:r>
            <a:endParaRPr lang="en-US" sz="5850" dirty="0"/>
          </a:p>
        </p:txBody>
      </p:sp>
      <p:sp>
        <p:nvSpPr>
          <p:cNvPr id="8" name="Text 5"/>
          <p:cNvSpPr/>
          <p:nvPr/>
        </p:nvSpPr>
        <p:spPr>
          <a:xfrm>
            <a:off x="4231719" y="5748338"/>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Contact</a:t>
            </a:r>
            <a:endParaRPr lang="en-US" sz="2200" dirty="0"/>
          </a:p>
        </p:txBody>
      </p:sp>
      <p:sp>
        <p:nvSpPr>
          <p:cNvPr id="9" name="Text 6"/>
          <p:cNvSpPr/>
          <p:nvPr/>
        </p:nvSpPr>
        <p:spPr>
          <a:xfrm>
            <a:off x="4125278" y="6238756"/>
            <a:ext cx="3048119" cy="725805"/>
          </a:xfrm>
          <a:prstGeom prst="rect">
            <a:avLst/>
          </a:prstGeom>
          <a:noFill/>
          <a:ln/>
        </p:spPr>
        <p:txBody>
          <a:bodyPr wrap="square" lIns="0" tIns="0" rIns="0" bIns="0" rtlCol="0" anchor="t"/>
          <a:lstStyle/>
          <a:p>
            <a:pPr algn="ctr" indent="0" marL="0">
              <a:lnSpc>
                <a:spcPts val="2850"/>
              </a:lnSpc>
              <a:buNone/>
            </a:pPr>
            <a:r>
              <a:rPr lang="en-US" sz="1750" u="sng" dirty="0">
                <a:solidFill>
                  <a:srgbClr val="006747"/>
                </a:solidFill>
                <a:latin typeface="Geist" pitchFamily="34" charset="0"/>
                <a:ea typeface="Geist" pitchFamily="34" charset="-122"/>
                <a:cs typeface="Geist" pitchFamily="34" charset="-120"/>
                <a:hlinkClick r:id="rId2" invalidUrl="" action="" tgtFrame="" tooltip="" history="1" highlightClick="0" endSnd="0">
                  <a:extLst>
                    <a:ext uri="{A12FA001-AC4F-418D-AE19-62706E023703}">
                      <ahyp:hlinkClr xmlns:ahyp="http://schemas.microsoft.com/office/drawing/2018/hyperlinkcolor" val="tx"/>
                    </a:ext>
                  </a:extLst>
                </a:hlinkClick>
              </a:rPr>
              <a:t>niteshsharmans775@gmail.com</a:t>
            </a:r>
            <a:endParaRPr lang="en-US" sz="1750" dirty="0"/>
          </a:p>
        </p:txBody>
      </p:sp>
      <p:sp>
        <p:nvSpPr>
          <p:cNvPr id="10" name="Text 7"/>
          <p:cNvSpPr/>
          <p:nvPr/>
        </p:nvSpPr>
        <p:spPr>
          <a:xfrm>
            <a:off x="7456884" y="4716542"/>
            <a:ext cx="3048119" cy="748427"/>
          </a:xfrm>
          <a:prstGeom prst="rect">
            <a:avLst/>
          </a:prstGeom>
          <a:noFill/>
          <a:ln/>
        </p:spPr>
        <p:txBody>
          <a:bodyPr wrap="none" lIns="0" tIns="0" rIns="0" bIns="0" rtlCol="0" anchor="t"/>
          <a:lstStyle/>
          <a:p>
            <a:pPr algn="ctr" indent="0" marL="0">
              <a:lnSpc>
                <a:spcPts val="5850"/>
              </a:lnSpc>
              <a:buNone/>
            </a:pPr>
            <a:r>
              <a:rPr lang="en-US" sz="5850" b="1" dirty="0">
                <a:solidFill>
                  <a:srgbClr val="4B4A4A"/>
                </a:solidFill>
                <a:latin typeface="Noto Serif SC Bold" pitchFamily="34" charset="0"/>
                <a:ea typeface="Noto Serif SC Bold" pitchFamily="34" charset="-122"/>
                <a:cs typeface="Noto Serif SC Bold" pitchFamily="34" charset="-120"/>
              </a:rPr>
              <a:t>3</a:t>
            </a:r>
            <a:endParaRPr lang="en-US" sz="5850" dirty="0"/>
          </a:p>
        </p:txBody>
      </p:sp>
      <p:sp>
        <p:nvSpPr>
          <p:cNvPr id="11" name="Text 8"/>
          <p:cNvSpPr/>
          <p:nvPr/>
        </p:nvSpPr>
        <p:spPr>
          <a:xfrm>
            <a:off x="7563326" y="5748338"/>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Contact</a:t>
            </a:r>
            <a:endParaRPr lang="en-US" sz="2200" dirty="0"/>
          </a:p>
        </p:txBody>
      </p:sp>
      <p:pic>
        <p:nvPicPr>
          <p:cNvPr id="12" name="Image 1" descr="preencoded.png">
            <a:hlinkClick r:id="rId4" tooltip=""/>
          </p:cNvPr>
          <p:cNvPicPr>
            <a:picLocks noChangeAspect="1"/>
          </p:cNvPicPr>
          <p:nvPr/>
        </p:nvPicPr>
        <p:blipFill>
          <a:blip r:embed="rId3"/>
          <a:stretch>
            <a:fillRect/>
          </a:stretch>
        </p:blipFill>
        <p:spPr>
          <a:xfrm>
            <a:off x="7456884" y="6357818"/>
            <a:ext cx="3048119" cy="1152644"/>
          </a:xfrm>
          <a:prstGeom prst="rect">
            <a:avLst/>
          </a:prstGeom>
        </p:spPr>
      </p:pic>
      <p:sp>
        <p:nvSpPr>
          <p:cNvPr id="13" name="Text 9"/>
          <p:cNvSpPr/>
          <p:nvPr/>
        </p:nvSpPr>
        <p:spPr>
          <a:xfrm>
            <a:off x="10788491" y="4716542"/>
            <a:ext cx="3048119" cy="748427"/>
          </a:xfrm>
          <a:prstGeom prst="rect">
            <a:avLst/>
          </a:prstGeom>
          <a:noFill/>
          <a:ln/>
        </p:spPr>
        <p:txBody>
          <a:bodyPr wrap="none" lIns="0" tIns="0" rIns="0" bIns="0" rtlCol="0" anchor="t"/>
          <a:lstStyle/>
          <a:p>
            <a:pPr algn="ctr" indent="0" marL="0">
              <a:lnSpc>
                <a:spcPts val="5850"/>
              </a:lnSpc>
              <a:buNone/>
            </a:pPr>
            <a:r>
              <a:rPr lang="en-US" sz="5850" b="1" dirty="0">
                <a:solidFill>
                  <a:srgbClr val="4B4A4A"/>
                </a:solidFill>
                <a:latin typeface="Noto Serif SC Bold" pitchFamily="34" charset="0"/>
                <a:ea typeface="Noto Serif SC Bold" pitchFamily="34" charset="-122"/>
                <a:cs typeface="Noto Serif SC Bold" pitchFamily="34" charset="-120"/>
              </a:rPr>
              <a:t>4</a:t>
            </a:r>
            <a:endParaRPr lang="en-US" sz="5850" dirty="0"/>
          </a:p>
        </p:txBody>
      </p:sp>
      <p:sp>
        <p:nvSpPr>
          <p:cNvPr id="14" name="Text 10"/>
          <p:cNvSpPr/>
          <p:nvPr/>
        </p:nvSpPr>
        <p:spPr>
          <a:xfrm>
            <a:off x="10894933" y="5748338"/>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Demo Video</a:t>
            </a:r>
            <a:endParaRPr lang="en-US" sz="2200" dirty="0"/>
          </a:p>
        </p:txBody>
      </p:sp>
      <p:pic>
        <p:nvPicPr>
          <p:cNvPr id="15" name="Image 2" descr="preencoded.png">
            <a:hlinkClick r:id="rId6" tooltip=""/>
          </p:cNvPr>
          <p:cNvPicPr>
            <a:picLocks noChangeAspect="1"/>
          </p:cNvPicPr>
          <p:nvPr/>
        </p:nvPicPr>
        <p:blipFill>
          <a:blip r:embed="rId5"/>
          <a:stretch>
            <a:fillRect/>
          </a:stretch>
        </p:blipFill>
        <p:spPr>
          <a:xfrm>
            <a:off x="10788491" y="6357818"/>
            <a:ext cx="3048119" cy="11526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933349"/>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3933349"/>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23053"/>
            <a:ext cx="9039939"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Addressing Campus Challenges</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Problem Statement</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Fragmented communication</a:t>
            </a:r>
            <a:endParaRPr lang="en-US" sz="1750" dirty="0"/>
          </a:p>
        </p:txBody>
      </p:sp>
      <p:sp>
        <p:nvSpPr>
          <p:cNvPr id="5" name="Text 3"/>
          <p:cNvSpPr/>
          <p:nvPr/>
        </p:nvSpPr>
        <p:spPr>
          <a:xfrm>
            <a:off x="793790" y="48221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Manual processes for key tasks</a:t>
            </a:r>
            <a:endParaRPr lang="en-US" sz="1750" dirty="0"/>
          </a:p>
        </p:txBody>
      </p:sp>
      <p:sp>
        <p:nvSpPr>
          <p:cNvPr id="6" name="Text 4"/>
          <p:cNvSpPr/>
          <p:nvPr/>
        </p:nvSpPr>
        <p:spPr>
          <a:xfrm>
            <a:off x="793790"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Lack of centralized data</a:t>
            </a:r>
            <a:endParaRPr lang="en-US" sz="1750" dirty="0"/>
          </a:p>
        </p:txBody>
      </p:sp>
      <p:sp>
        <p:nvSpPr>
          <p:cNvPr id="7" name="Text 5"/>
          <p:cNvSpPr/>
          <p:nvPr/>
        </p:nvSpPr>
        <p:spPr>
          <a:xfrm>
            <a:off x="7599521" y="379880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Proposed Solution</a:t>
            </a:r>
            <a:endParaRPr lang="en-US" sz="2200" dirty="0"/>
          </a:p>
        </p:txBody>
      </p:sp>
      <p:sp>
        <p:nvSpPr>
          <p:cNvPr id="8" name="Text 6"/>
          <p:cNvSpPr/>
          <p:nvPr/>
        </p:nvSpPr>
        <p:spPr>
          <a:xfrm>
            <a:off x="7599521" y="43799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Unified role-based portal</a:t>
            </a:r>
            <a:endParaRPr lang="en-US" sz="1750" dirty="0"/>
          </a:p>
        </p:txBody>
      </p:sp>
      <p:sp>
        <p:nvSpPr>
          <p:cNvPr id="9" name="Text 7"/>
          <p:cNvSpPr/>
          <p:nvPr/>
        </p:nvSpPr>
        <p:spPr>
          <a:xfrm>
            <a:off x="7599521" y="48221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Automated workflows</a:t>
            </a:r>
            <a:endParaRPr lang="en-US" sz="1750" dirty="0"/>
          </a:p>
        </p:txBody>
      </p:sp>
      <p:sp>
        <p:nvSpPr>
          <p:cNvPr id="10" name="Text 8"/>
          <p:cNvSpPr/>
          <p:nvPr/>
        </p:nvSpPr>
        <p:spPr>
          <a:xfrm>
            <a:off x="7599521"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Real-time data access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23305" y="844510"/>
            <a:ext cx="7697391" cy="1291828"/>
          </a:xfrm>
          <a:prstGeom prst="rect">
            <a:avLst/>
          </a:prstGeom>
          <a:noFill/>
          <a:ln/>
        </p:spPr>
        <p:txBody>
          <a:bodyPr wrap="square" lIns="0" tIns="0" rIns="0" bIns="0" rtlCol="0" anchor="t"/>
          <a:lstStyle/>
          <a:p>
            <a:pPr algn="l" indent="0" marL="0">
              <a:lnSpc>
                <a:spcPts val="5050"/>
              </a:lnSpc>
              <a:buNone/>
            </a:pPr>
            <a:r>
              <a:rPr lang="en-US" sz="4050" b="1" dirty="0">
                <a:solidFill>
                  <a:srgbClr val="006747"/>
                </a:solidFill>
                <a:latin typeface="Noto Serif SC Bold" pitchFamily="34" charset="0"/>
                <a:ea typeface="Noto Serif SC Bold" pitchFamily="34" charset="-122"/>
                <a:cs typeface="Noto Serif SC Bold" pitchFamily="34" charset="-120"/>
              </a:rPr>
              <a:t>Core Features: Enhancing Campus Operations</a:t>
            </a:r>
            <a:endParaRPr lang="en-US" sz="4050" dirty="0"/>
          </a:p>
        </p:txBody>
      </p:sp>
      <p:pic>
        <p:nvPicPr>
          <p:cNvPr id="4" name="Image 1" descr="preencoded.png">    </p:cNvPr>
          <p:cNvPicPr>
            <a:picLocks noChangeAspect="1"/>
          </p:cNvPicPr>
          <p:nvPr/>
        </p:nvPicPr>
        <p:blipFill>
          <a:blip r:embed="rId2"/>
          <a:stretch>
            <a:fillRect/>
          </a:stretch>
        </p:blipFill>
        <p:spPr>
          <a:xfrm>
            <a:off x="723305" y="2446258"/>
            <a:ext cx="516612" cy="516612"/>
          </a:xfrm>
          <a:prstGeom prst="rect">
            <a:avLst/>
          </a:prstGeom>
        </p:spPr>
      </p:pic>
      <p:sp>
        <p:nvSpPr>
          <p:cNvPr id="5" name="Text 1"/>
          <p:cNvSpPr/>
          <p:nvPr/>
        </p:nvSpPr>
        <p:spPr>
          <a:xfrm>
            <a:off x="1498163" y="2568893"/>
            <a:ext cx="1618774" cy="645795"/>
          </a:xfrm>
          <a:prstGeom prst="rect">
            <a:avLst/>
          </a:prstGeom>
          <a:noFill/>
          <a:ln/>
        </p:spPr>
        <p:txBody>
          <a:bodyPr wrap="square" lIns="0" tIns="0" rIns="0" bIns="0" rtlCol="0" anchor="t"/>
          <a:lstStyle/>
          <a:p>
            <a:pPr algn="l" indent="0" marL="0">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Role-Based Access</a:t>
            </a:r>
            <a:endParaRPr lang="en-US" sz="2000" dirty="0"/>
          </a:p>
        </p:txBody>
      </p:sp>
      <p:sp>
        <p:nvSpPr>
          <p:cNvPr id="6" name="Text 2"/>
          <p:cNvSpPr/>
          <p:nvPr/>
        </p:nvSpPr>
        <p:spPr>
          <a:xfrm>
            <a:off x="1498163" y="3338632"/>
            <a:ext cx="1618774" cy="1322546"/>
          </a:xfrm>
          <a:prstGeom prst="rect">
            <a:avLst/>
          </a:prstGeom>
          <a:noFill/>
          <a:ln/>
        </p:spPr>
        <p:txBody>
          <a:bodyPr wrap="square" lIns="0" tIns="0" rIns="0" bIns="0" rtlCol="0" anchor="t"/>
          <a:lstStyle/>
          <a:p>
            <a:pPr algn="l" indent="0" marL="0">
              <a:lnSpc>
                <a:spcPts val="2600"/>
              </a:lnSpc>
              <a:buNone/>
            </a:pPr>
            <a:r>
              <a:rPr lang="en-US" sz="1600" dirty="0">
                <a:solidFill>
                  <a:srgbClr val="4B4A4A"/>
                </a:solidFill>
                <a:latin typeface="Geist" pitchFamily="34" charset="0"/>
                <a:ea typeface="Geist" pitchFamily="34" charset="-122"/>
                <a:cs typeface="Geist" pitchFamily="34" charset="-120"/>
              </a:rPr>
              <a:t>Tailored views for students, teachers, and admins.</a:t>
            </a:r>
            <a:endParaRPr lang="en-US" sz="1600" dirty="0"/>
          </a:p>
        </p:txBody>
      </p:sp>
      <p:pic>
        <p:nvPicPr>
          <p:cNvPr id="7" name="Image 2" descr="preencoded.png">    </p:cNvPr>
          <p:cNvPicPr>
            <a:picLocks noChangeAspect="1"/>
          </p:cNvPicPr>
          <p:nvPr/>
        </p:nvPicPr>
        <p:blipFill>
          <a:blip r:embed="rId3"/>
          <a:stretch>
            <a:fillRect/>
          </a:stretch>
        </p:blipFill>
        <p:spPr>
          <a:xfrm>
            <a:off x="3375184" y="2446258"/>
            <a:ext cx="516612" cy="516612"/>
          </a:xfrm>
          <a:prstGeom prst="rect">
            <a:avLst/>
          </a:prstGeom>
        </p:spPr>
      </p:pic>
      <p:sp>
        <p:nvSpPr>
          <p:cNvPr id="8" name="Text 3"/>
          <p:cNvSpPr/>
          <p:nvPr/>
        </p:nvSpPr>
        <p:spPr>
          <a:xfrm>
            <a:off x="4150043" y="2568893"/>
            <a:ext cx="1618774" cy="645795"/>
          </a:xfrm>
          <a:prstGeom prst="rect">
            <a:avLst/>
          </a:prstGeom>
          <a:noFill/>
          <a:ln/>
        </p:spPr>
        <p:txBody>
          <a:bodyPr wrap="square" lIns="0" tIns="0" rIns="0" bIns="0" rtlCol="0" anchor="t"/>
          <a:lstStyle/>
          <a:p>
            <a:pPr algn="l" indent="0" marL="0">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Student Profiles</a:t>
            </a:r>
            <a:endParaRPr lang="en-US" sz="2000" dirty="0"/>
          </a:p>
        </p:txBody>
      </p:sp>
      <p:sp>
        <p:nvSpPr>
          <p:cNvPr id="9" name="Text 4"/>
          <p:cNvSpPr/>
          <p:nvPr/>
        </p:nvSpPr>
        <p:spPr>
          <a:xfrm>
            <a:off x="4150043" y="3338632"/>
            <a:ext cx="1618774" cy="991910"/>
          </a:xfrm>
          <a:prstGeom prst="rect">
            <a:avLst/>
          </a:prstGeom>
          <a:noFill/>
          <a:ln/>
        </p:spPr>
        <p:txBody>
          <a:bodyPr wrap="square" lIns="0" tIns="0" rIns="0" bIns="0" rtlCol="0" anchor="t"/>
          <a:lstStyle/>
          <a:p>
            <a:pPr algn="l" indent="0" marL="0">
              <a:lnSpc>
                <a:spcPts val="2600"/>
              </a:lnSpc>
              <a:buNone/>
            </a:pPr>
            <a:r>
              <a:rPr lang="en-US" sz="1600" dirty="0">
                <a:solidFill>
                  <a:srgbClr val="4B4A4A"/>
                </a:solidFill>
                <a:latin typeface="Geist" pitchFamily="34" charset="0"/>
                <a:ea typeface="Geist" pitchFamily="34" charset="-122"/>
                <a:cs typeface="Geist" pitchFamily="34" charset="-120"/>
              </a:rPr>
              <a:t>All academic data in one place.</a:t>
            </a:r>
            <a:endParaRPr lang="en-US" sz="1600" dirty="0"/>
          </a:p>
        </p:txBody>
      </p:sp>
      <p:pic>
        <p:nvPicPr>
          <p:cNvPr id="10" name="Image 3" descr="preencoded.png">    </p:cNvPr>
          <p:cNvPicPr>
            <a:picLocks noChangeAspect="1"/>
          </p:cNvPicPr>
          <p:nvPr/>
        </p:nvPicPr>
        <p:blipFill>
          <a:blip r:embed="rId4"/>
          <a:stretch>
            <a:fillRect/>
          </a:stretch>
        </p:blipFill>
        <p:spPr>
          <a:xfrm>
            <a:off x="6027063" y="2446258"/>
            <a:ext cx="516612" cy="516612"/>
          </a:xfrm>
          <a:prstGeom prst="rect">
            <a:avLst/>
          </a:prstGeom>
        </p:spPr>
      </p:pic>
      <p:sp>
        <p:nvSpPr>
          <p:cNvPr id="11" name="Text 5"/>
          <p:cNvSpPr/>
          <p:nvPr/>
        </p:nvSpPr>
        <p:spPr>
          <a:xfrm>
            <a:off x="6801922" y="2568893"/>
            <a:ext cx="1618774" cy="645795"/>
          </a:xfrm>
          <a:prstGeom prst="rect">
            <a:avLst/>
          </a:prstGeom>
          <a:noFill/>
          <a:ln/>
        </p:spPr>
        <p:txBody>
          <a:bodyPr wrap="square" lIns="0" tIns="0" rIns="0" bIns="0" rtlCol="0" anchor="t"/>
          <a:lstStyle/>
          <a:p>
            <a:pPr algn="l" indent="0" marL="0">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Assignment Tracking</a:t>
            </a:r>
            <a:endParaRPr lang="en-US" sz="2000" dirty="0"/>
          </a:p>
        </p:txBody>
      </p:sp>
      <p:sp>
        <p:nvSpPr>
          <p:cNvPr id="12" name="Text 6"/>
          <p:cNvSpPr/>
          <p:nvPr/>
        </p:nvSpPr>
        <p:spPr>
          <a:xfrm>
            <a:off x="6801922" y="3338632"/>
            <a:ext cx="1618774" cy="991910"/>
          </a:xfrm>
          <a:prstGeom prst="rect">
            <a:avLst/>
          </a:prstGeom>
          <a:noFill/>
          <a:ln/>
        </p:spPr>
        <p:txBody>
          <a:bodyPr wrap="square" lIns="0" tIns="0" rIns="0" bIns="0" rtlCol="0" anchor="t"/>
          <a:lstStyle/>
          <a:p>
            <a:pPr algn="l" indent="0" marL="0">
              <a:lnSpc>
                <a:spcPts val="2600"/>
              </a:lnSpc>
              <a:buNone/>
            </a:pPr>
            <a:r>
              <a:rPr lang="en-US" sz="1600" dirty="0">
                <a:solidFill>
                  <a:srgbClr val="4B4A4A"/>
                </a:solidFill>
                <a:latin typeface="Geist" pitchFamily="34" charset="0"/>
                <a:ea typeface="Geist" pitchFamily="34" charset="-122"/>
                <a:cs typeface="Geist" pitchFamily="34" charset="-120"/>
              </a:rPr>
              <a:t>Submit, grade, and monitor assignments.</a:t>
            </a:r>
            <a:endParaRPr lang="en-US" sz="1600" dirty="0"/>
          </a:p>
        </p:txBody>
      </p:sp>
      <p:pic>
        <p:nvPicPr>
          <p:cNvPr id="13" name="Image 4" descr="preencoded.png">    </p:cNvPr>
          <p:cNvPicPr>
            <a:picLocks noChangeAspect="1"/>
          </p:cNvPicPr>
          <p:nvPr/>
        </p:nvPicPr>
        <p:blipFill>
          <a:blip r:embed="rId5"/>
          <a:stretch>
            <a:fillRect/>
          </a:stretch>
        </p:blipFill>
        <p:spPr>
          <a:xfrm>
            <a:off x="723305" y="5177790"/>
            <a:ext cx="516612" cy="516612"/>
          </a:xfrm>
          <a:prstGeom prst="rect">
            <a:avLst/>
          </a:prstGeom>
        </p:spPr>
      </p:pic>
      <p:sp>
        <p:nvSpPr>
          <p:cNvPr id="14" name="Text 7"/>
          <p:cNvSpPr/>
          <p:nvPr/>
        </p:nvSpPr>
        <p:spPr>
          <a:xfrm>
            <a:off x="1498163" y="5300424"/>
            <a:ext cx="1618774" cy="968693"/>
          </a:xfrm>
          <a:prstGeom prst="rect">
            <a:avLst/>
          </a:prstGeom>
          <a:noFill/>
          <a:ln/>
        </p:spPr>
        <p:txBody>
          <a:bodyPr wrap="square" lIns="0" tIns="0" rIns="0" bIns="0" rtlCol="0" anchor="t"/>
          <a:lstStyle/>
          <a:p>
            <a:pPr algn="l" indent="0" marL="0">
              <a:lnSpc>
                <a:spcPts val="2500"/>
              </a:lnSpc>
              <a:buNone/>
            </a:pPr>
            <a:r>
              <a:rPr lang="en-US" sz="2000" b="1" dirty="0">
                <a:solidFill>
                  <a:srgbClr val="4B4A4A"/>
                </a:solidFill>
                <a:latin typeface="Noto Serif SC Bold" pitchFamily="34" charset="0"/>
                <a:ea typeface="Noto Serif SC Bold" pitchFamily="34" charset="-122"/>
                <a:cs typeface="Noto Serif SC Bold" pitchFamily="34" charset="-120"/>
              </a:rPr>
              <a:t>Attendance Management</a:t>
            </a:r>
            <a:endParaRPr lang="en-US" sz="2000" dirty="0"/>
          </a:p>
        </p:txBody>
      </p:sp>
      <p:sp>
        <p:nvSpPr>
          <p:cNvPr id="15" name="Text 8"/>
          <p:cNvSpPr/>
          <p:nvPr/>
        </p:nvSpPr>
        <p:spPr>
          <a:xfrm>
            <a:off x="1498163" y="6393061"/>
            <a:ext cx="1618774" cy="991910"/>
          </a:xfrm>
          <a:prstGeom prst="rect">
            <a:avLst/>
          </a:prstGeom>
          <a:noFill/>
          <a:ln/>
        </p:spPr>
        <p:txBody>
          <a:bodyPr wrap="square" lIns="0" tIns="0" rIns="0" bIns="0" rtlCol="0" anchor="t"/>
          <a:lstStyle/>
          <a:p>
            <a:pPr algn="l" indent="0" marL="0">
              <a:lnSpc>
                <a:spcPts val="2600"/>
              </a:lnSpc>
              <a:buNone/>
            </a:pPr>
            <a:r>
              <a:rPr lang="en-US" sz="1600" dirty="0">
                <a:solidFill>
                  <a:srgbClr val="4B4A4A"/>
                </a:solidFill>
                <a:latin typeface="Geist" pitchFamily="34" charset="0"/>
                <a:ea typeface="Geist" pitchFamily="34" charset="-122"/>
                <a:cs typeface="Geist" pitchFamily="34" charset="-120"/>
              </a:rPr>
              <a:t>Efficiently record and view attendance.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69306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Advanced Modules: Expanding Functionality</a:t>
            </a:r>
            <a:endParaRPr lang="en-US" sz="4450" dirty="0"/>
          </a:p>
        </p:txBody>
      </p:sp>
      <p:sp>
        <p:nvSpPr>
          <p:cNvPr id="4" name="Shape 1"/>
          <p:cNvSpPr/>
          <p:nvPr/>
        </p:nvSpPr>
        <p:spPr>
          <a:xfrm>
            <a:off x="793790" y="2450783"/>
            <a:ext cx="510302" cy="510302"/>
          </a:xfrm>
          <a:prstGeom prst="roundRect">
            <a:avLst>
              <a:gd name="adj" fmla="val 40005"/>
            </a:avLst>
          </a:prstGeom>
          <a:solidFill>
            <a:srgbClr val="D1EFE4"/>
          </a:solidFill>
          <a:ln w="7620">
            <a:solidFill>
              <a:srgbClr val="B7D5CA"/>
            </a:solidFill>
            <a:prstDash val="solid"/>
          </a:ln>
        </p:spPr>
      </p:sp>
      <p:sp>
        <p:nvSpPr>
          <p:cNvPr id="5" name="Text 2"/>
          <p:cNvSpPr/>
          <p:nvPr/>
        </p:nvSpPr>
        <p:spPr>
          <a:xfrm>
            <a:off x="878860" y="249328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1</a:t>
            </a:r>
            <a:endParaRPr lang="en-US" sz="2650" dirty="0"/>
          </a:p>
        </p:txBody>
      </p:sp>
      <p:sp>
        <p:nvSpPr>
          <p:cNvPr id="6" name="Text 3"/>
          <p:cNvSpPr/>
          <p:nvPr/>
        </p:nvSpPr>
        <p:spPr>
          <a:xfrm>
            <a:off x="1530906" y="2528649"/>
            <a:ext cx="296096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Course Management</a:t>
            </a:r>
            <a:endParaRPr lang="en-US" sz="2200" dirty="0"/>
          </a:p>
        </p:txBody>
      </p:sp>
      <p:sp>
        <p:nvSpPr>
          <p:cNvPr id="7" name="Text 4"/>
          <p:cNvSpPr/>
          <p:nvPr/>
        </p:nvSpPr>
        <p:spPr>
          <a:xfrm>
            <a:off x="1530906" y="3019068"/>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Organize and access all course materials.</a:t>
            </a:r>
            <a:endParaRPr lang="en-US" sz="1750" dirty="0"/>
          </a:p>
        </p:txBody>
      </p:sp>
      <p:sp>
        <p:nvSpPr>
          <p:cNvPr id="8" name="Shape 5"/>
          <p:cNvSpPr/>
          <p:nvPr/>
        </p:nvSpPr>
        <p:spPr>
          <a:xfrm>
            <a:off x="793790" y="3835598"/>
            <a:ext cx="510302" cy="510302"/>
          </a:xfrm>
          <a:prstGeom prst="roundRect">
            <a:avLst>
              <a:gd name="adj" fmla="val 40005"/>
            </a:avLst>
          </a:prstGeom>
          <a:solidFill>
            <a:srgbClr val="D1EFE4"/>
          </a:solidFill>
          <a:ln w="7620">
            <a:solidFill>
              <a:srgbClr val="B7D5CA"/>
            </a:solidFill>
            <a:prstDash val="solid"/>
          </a:ln>
        </p:spPr>
      </p:sp>
      <p:sp>
        <p:nvSpPr>
          <p:cNvPr id="9" name="Text 6"/>
          <p:cNvSpPr/>
          <p:nvPr/>
        </p:nvSpPr>
        <p:spPr>
          <a:xfrm>
            <a:off x="878860" y="387810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2</a:t>
            </a:r>
            <a:endParaRPr lang="en-US" sz="2650" dirty="0"/>
          </a:p>
        </p:txBody>
      </p:sp>
      <p:sp>
        <p:nvSpPr>
          <p:cNvPr id="10" name="Text 7"/>
          <p:cNvSpPr/>
          <p:nvPr/>
        </p:nvSpPr>
        <p:spPr>
          <a:xfrm>
            <a:off x="1530906" y="391346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Placement Module</a:t>
            </a:r>
            <a:endParaRPr lang="en-US" sz="2200" dirty="0"/>
          </a:p>
        </p:txBody>
      </p:sp>
      <p:sp>
        <p:nvSpPr>
          <p:cNvPr id="11" name="Text 8"/>
          <p:cNvSpPr/>
          <p:nvPr/>
        </p:nvSpPr>
        <p:spPr>
          <a:xfrm>
            <a:off x="1530906" y="4403884"/>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Connect students with career opportunities.</a:t>
            </a:r>
            <a:endParaRPr lang="en-US" sz="1750" dirty="0"/>
          </a:p>
        </p:txBody>
      </p:sp>
      <p:sp>
        <p:nvSpPr>
          <p:cNvPr id="12" name="Shape 9"/>
          <p:cNvSpPr/>
          <p:nvPr/>
        </p:nvSpPr>
        <p:spPr>
          <a:xfrm>
            <a:off x="793790" y="5220414"/>
            <a:ext cx="510302" cy="510302"/>
          </a:xfrm>
          <a:prstGeom prst="roundRect">
            <a:avLst>
              <a:gd name="adj" fmla="val 40005"/>
            </a:avLst>
          </a:prstGeom>
          <a:solidFill>
            <a:srgbClr val="D1EFE4"/>
          </a:solidFill>
          <a:ln w="7620">
            <a:solidFill>
              <a:srgbClr val="B7D5CA"/>
            </a:solidFill>
            <a:prstDash val="solid"/>
          </a:ln>
        </p:spPr>
      </p:sp>
      <p:sp>
        <p:nvSpPr>
          <p:cNvPr id="13" name="Text 10"/>
          <p:cNvSpPr/>
          <p:nvPr/>
        </p:nvSpPr>
        <p:spPr>
          <a:xfrm>
            <a:off x="878860" y="5262920"/>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3</a:t>
            </a:r>
            <a:endParaRPr lang="en-US" sz="2650" dirty="0"/>
          </a:p>
        </p:txBody>
      </p:sp>
      <p:sp>
        <p:nvSpPr>
          <p:cNvPr id="14" name="Text 11"/>
          <p:cNvSpPr/>
          <p:nvPr/>
        </p:nvSpPr>
        <p:spPr>
          <a:xfrm>
            <a:off x="1530906" y="5298281"/>
            <a:ext cx="3009424"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Admin Control Panel</a:t>
            </a:r>
            <a:endParaRPr lang="en-US" sz="2200" dirty="0"/>
          </a:p>
        </p:txBody>
      </p:sp>
      <p:sp>
        <p:nvSpPr>
          <p:cNvPr id="15" name="Text 12"/>
          <p:cNvSpPr/>
          <p:nvPr/>
        </p:nvSpPr>
        <p:spPr>
          <a:xfrm>
            <a:off x="1530906" y="5788700"/>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Full data control (CRUD operations).</a:t>
            </a:r>
            <a:endParaRPr lang="en-US" sz="1750" dirty="0"/>
          </a:p>
        </p:txBody>
      </p:sp>
      <p:sp>
        <p:nvSpPr>
          <p:cNvPr id="16" name="Shape 13"/>
          <p:cNvSpPr/>
          <p:nvPr/>
        </p:nvSpPr>
        <p:spPr>
          <a:xfrm>
            <a:off x="793790" y="6605230"/>
            <a:ext cx="510302" cy="510302"/>
          </a:xfrm>
          <a:prstGeom prst="roundRect">
            <a:avLst>
              <a:gd name="adj" fmla="val 40005"/>
            </a:avLst>
          </a:prstGeom>
          <a:solidFill>
            <a:srgbClr val="D1EFE4"/>
          </a:solidFill>
          <a:ln w="7620">
            <a:solidFill>
              <a:srgbClr val="B7D5CA"/>
            </a:solidFill>
            <a:prstDash val="solid"/>
          </a:ln>
        </p:spPr>
      </p:sp>
      <p:sp>
        <p:nvSpPr>
          <p:cNvPr id="17" name="Text 14"/>
          <p:cNvSpPr/>
          <p:nvPr/>
        </p:nvSpPr>
        <p:spPr>
          <a:xfrm>
            <a:off x="878860" y="6647736"/>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4</a:t>
            </a:r>
            <a:endParaRPr lang="en-US" sz="2650" dirty="0"/>
          </a:p>
        </p:txBody>
      </p:sp>
      <p:sp>
        <p:nvSpPr>
          <p:cNvPr id="18" name="Text 15"/>
          <p:cNvSpPr/>
          <p:nvPr/>
        </p:nvSpPr>
        <p:spPr>
          <a:xfrm>
            <a:off x="1530906" y="668309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Notices and Events</a:t>
            </a:r>
            <a:endParaRPr lang="en-US" sz="2200" dirty="0"/>
          </a:p>
        </p:txBody>
      </p:sp>
      <p:sp>
        <p:nvSpPr>
          <p:cNvPr id="19" name="Text 16"/>
          <p:cNvSpPr/>
          <p:nvPr/>
        </p:nvSpPr>
        <p:spPr>
          <a:xfrm>
            <a:off x="1530906" y="7173516"/>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Real-time notifications for campus updates.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129457" y="507087"/>
            <a:ext cx="7857887" cy="1148239"/>
          </a:xfrm>
          <a:prstGeom prst="rect">
            <a:avLst/>
          </a:prstGeom>
          <a:noFill/>
          <a:ln/>
        </p:spPr>
        <p:txBody>
          <a:bodyPr wrap="square" lIns="0" tIns="0" rIns="0" bIns="0" rtlCol="0" anchor="t"/>
          <a:lstStyle/>
          <a:p>
            <a:pPr algn="l" indent="0" marL="0">
              <a:lnSpc>
                <a:spcPts val="4500"/>
              </a:lnSpc>
              <a:buNone/>
            </a:pPr>
            <a:r>
              <a:rPr lang="en-US" sz="3600" b="1" dirty="0">
                <a:solidFill>
                  <a:srgbClr val="006747"/>
                </a:solidFill>
                <a:latin typeface="Noto Serif SC Bold" pitchFamily="34" charset="0"/>
                <a:ea typeface="Noto Serif SC Bold" pitchFamily="34" charset="-122"/>
                <a:cs typeface="Noto Serif SC Bold" pitchFamily="34" charset="-120"/>
              </a:rPr>
              <a:t>Robust Architecture: The MERN Stack</a:t>
            </a:r>
            <a:endParaRPr lang="en-US" sz="3600" dirty="0"/>
          </a:p>
        </p:txBody>
      </p:sp>
      <p:pic>
        <p:nvPicPr>
          <p:cNvPr id="4" name="Image 1" descr="preencoded.png">    </p:cNvPr>
          <p:cNvPicPr>
            <a:picLocks noChangeAspect="1"/>
          </p:cNvPicPr>
          <p:nvPr/>
        </p:nvPicPr>
        <p:blipFill>
          <a:blip r:embed="rId2"/>
          <a:stretch>
            <a:fillRect/>
          </a:stretch>
        </p:blipFill>
        <p:spPr>
          <a:xfrm>
            <a:off x="6129457" y="1930837"/>
            <a:ext cx="918686" cy="1102400"/>
          </a:xfrm>
          <a:prstGeom prst="rect">
            <a:avLst/>
          </a:prstGeom>
        </p:spPr>
      </p:pic>
      <p:sp>
        <p:nvSpPr>
          <p:cNvPr id="5" name="Text 1"/>
          <p:cNvSpPr/>
          <p:nvPr/>
        </p:nvSpPr>
        <p:spPr>
          <a:xfrm>
            <a:off x="7231856" y="2114550"/>
            <a:ext cx="2296716" cy="287060"/>
          </a:xfrm>
          <a:prstGeom prst="rect">
            <a:avLst/>
          </a:prstGeom>
          <a:noFill/>
          <a:ln/>
        </p:spPr>
        <p:txBody>
          <a:bodyPr wrap="none" lIns="0" tIns="0" rIns="0" bIns="0" rtlCol="0" anchor="t"/>
          <a:lstStyle/>
          <a:p>
            <a:pPr algn="l" indent="0" marL="0">
              <a:lnSpc>
                <a:spcPts val="2250"/>
              </a:lnSpc>
              <a:buNone/>
            </a:pPr>
            <a:r>
              <a:rPr lang="en-US" sz="1800" b="1" dirty="0">
                <a:solidFill>
                  <a:srgbClr val="4B4A4A"/>
                </a:solidFill>
                <a:latin typeface="Noto Serif SC Bold" pitchFamily="34" charset="0"/>
                <a:ea typeface="Noto Serif SC Bold" pitchFamily="34" charset="-122"/>
                <a:cs typeface="Noto Serif SC Bold" pitchFamily="34" charset="-120"/>
              </a:rPr>
              <a:t>React.js</a:t>
            </a:r>
            <a:endParaRPr lang="en-US" sz="1800" dirty="0"/>
          </a:p>
        </p:txBody>
      </p:sp>
      <p:sp>
        <p:nvSpPr>
          <p:cNvPr id="6" name="Text 2"/>
          <p:cNvSpPr/>
          <p:nvPr/>
        </p:nvSpPr>
        <p:spPr>
          <a:xfrm>
            <a:off x="7231856" y="2511742"/>
            <a:ext cx="6755487" cy="293846"/>
          </a:xfrm>
          <a:prstGeom prst="rect">
            <a:avLst/>
          </a:prstGeom>
          <a:noFill/>
          <a:ln/>
        </p:spPr>
        <p:txBody>
          <a:bodyPr wrap="none" lIns="0" tIns="0" rIns="0" bIns="0" rtlCol="0" anchor="t"/>
          <a:lstStyle/>
          <a:p>
            <a:pPr algn="l" indent="0" marL="0">
              <a:lnSpc>
                <a:spcPts val="2300"/>
              </a:lnSpc>
              <a:buNone/>
            </a:pPr>
            <a:r>
              <a:rPr lang="en-US" sz="1400" dirty="0">
                <a:solidFill>
                  <a:srgbClr val="4B4A4A"/>
                </a:solidFill>
                <a:latin typeface="Geist" pitchFamily="34" charset="0"/>
                <a:ea typeface="Geist" pitchFamily="34" charset="-122"/>
                <a:cs typeface="Geist" pitchFamily="34" charset="-120"/>
              </a:rPr>
              <a:t>Dynamic user interfaces</a:t>
            </a:r>
            <a:endParaRPr lang="en-US" sz="1400" dirty="0"/>
          </a:p>
        </p:txBody>
      </p:sp>
      <p:pic>
        <p:nvPicPr>
          <p:cNvPr id="7" name="Image 2" descr="preencoded.png">    </p:cNvPr>
          <p:cNvPicPr>
            <a:picLocks noChangeAspect="1"/>
          </p:cNvPicPr>
          <p:nvPr/>
        </p:nvPicPr>
        <p:blipFill>
          <a:blip r:embed="rId3"/>
          <a:stretch>
            <a:fillRect/>
          </a:stretch>
        </p:blipFill>
        <p:spPr>
          <a:xfrm>
            <a:off x="6129457" y="3033236"/>
            <a:ext cx="918686" cy="1102400"/>
          </a:xfrm>
          <a:prstGeom prst="rect">
            <a:avLst/>
          </a:prstGeom>
        </p:spPr>
      </p:pic>
      <p:sp>
        <p:nvSpPr>
          <p:cNvPr id="8" name="Text 3"/>
          <p:cNvSpPr/>
          <p:nvPr/>
        </p:nvSpPr>
        <p:spPr>
          <a:xfrm>
            <a:off x="7231856" y="3216950"/>
            <a:ext cx="2296716" cy="287060"/>
          </a:xfrm>
          <a:prstGeom prst="rect">
            <a:avLst/>
          </a:prstGeom>
          <a:noFill/>
          <a:ln/>
        </p:spPr>
        <p:txBody>
          <a:bodyPr wrap="none" lIns="0" tIns="0" rIns="0" bIns="0" rtlCol="0" anchor="t"/>
          <a:lstStyle/>
          <a:p>
            <a:pPr algn="l" indent="0" marL="0">
              <a:lnSpc>
                <a:spcPts val="2250"/>
              </a:lnSpc>
              <a:buNone/>
            </a:pPr>
            <a:r>
              <a:rPr lang="en-US" sz="1800" b="1" dirty="0">
                <a:solidFill>
                  <a:srgbClr val="4B4A4A"/>
                </a:solidFill>
                <a:latin typeface="Noto Serif SC Bold" pitchFamily="34" charset="0"/>
                <a:ea typeface="Noto Serif SC Bold" pitchFamily="34" charset="-122"/>
                <a:cs typeface="Noto Serif SC Bold" pitchFamily="34" charset="-120"/>
              </a:rPr>
              <a:t>Node.js/Express.js</a:t>
            </a:r>
            <a:endParaRPr lang="en-US" sz="1800" dirty="0"/>
          </a:p>
        </p:txBody>
      </p:sp>
      <p:sp>
        <p:nvSpPr>
          <p:cNvPr id="9" name="Text 4"/>
          <p:cNvSpPr/>
          <p:nvPr/>
        </p:nvSpPr>
        <p:spPr>
          <a:xfrm>
            <a:off x="7231856" y="3614142"/>
            <a:ext cx="6755487" cy="293846"/>
          </a:xfrm>
          <a:prstGeom prst="rect">
            <a:avLst/>
          </a:prstGeom>
          <a:noFill/>
          <a:ln/>
        </p:spPr>
        <p:txBody>
          <a:bodyPr wrap="none" lIns="0" tIns="0" rIns="0" bIns="0" rtlCol="0" anchor="t"/>
          <a:lstStyle/>
          <a:p>
            <a:pPr algn="l" indent="0" marL="0">
              <a:lnSpc>
                <a:spcPts val="2300"/>
              </a:lnSpc>
              <a:buNone/>
            </a:pPr>
            <a:r>
              <a:rPr lang="en-US" sz="1400" dirty="0">
                <a:solidFill>
                  <a:srgbClr val="4B4A4A"/>
                </a:solidFill>
                <a:latin typeface="Geist" pitchFamily="34" charset="0"/>
                <a:ea typeface="Geist" pitchFamily="34" charset="-122"/>
                <a:cs typeface="Geist" pitchFamily="34" charset="-120"/>
              </a:rPr>
              <a:t>Scalable backend APIs</a:t>
            </a:r>
            <a:endParaRPr lang="en-US" sz="1400" dirty="0"/>
          </a:p>
        </p:txBody>
      </p:sp>
      <p:pic>
        <p:nvPicPr>
          <p:cNvPr id="10" name="Image 3" descr="preencoded.png">    </p:cNvPr>
          <p:cNvPicPr>
            <a:picLocks noChangeAspect="1"/>
          </p:cNvPicPr>
          <p:nvPr/>
        </p:nvPicPr>
        <p:blipFill>
          <a:blip r:embed="rId4"/>
          <a:stretch>
            <a:fillRect/>
          </a:stretch>
        </p:blipFill>
        <p:spPr>
          <a:xfrm>
            <a:off x="6129457" y="4135636"/>
            <a:ext cx="918686" cy="1102400"/>
          </a:xfrm>
          <a:prstGeom prst="rect">
            <a:avLst/>
          </a:prstGeom>
        </p:spPr>
      </p:pic>
      <p:sp>
        <p:nvSpPr>
          <p:cNvPr id="11" name="Text 5"/>
          <p:cNvSpPr/>
          <p:nvPr/>
        </p:nvSpPr>
        <p:spPr>
          <a:xfrm>
            <a:off x="7231856" y="4319349"/>
            <a:ext cx="2296716" cy="287060"/>
          </a:xfrm>
          <a:prstGeom prst="rect">
            <a:avLst/>
          </a:prstGeom>
          <a:noFill/>
          <a:ln/>
        </p:spPr>
        <p:txBody>
          <a:bodyPr wrap="none" lIns="0" tIns="0" rIns="0" bIns="0" rtlCol="0" anchor="t"/>
          <a:lstStyle/>
          <a:p>
            <a:pPr algn="l" indent="0" marL="0">
              <a:lnSpc>
                <a:spcPts val="2250"/>
              </a:lnSpc>
              <a:buNone/>
            </a:pPr>
            <a:r>
              <a:rPr lang="en-US" sz="1800" b="1" dirty="0">
                <a:solidFill>
                  <a:srgbClr val="4B4A4A"/>
                </a:solidFill>
                <a:latin typeface="Noto Serif SC Bold" pitchFamily="34" charset="0"/>
                <a:ea typeface="Noto Serif SC Bold" pitchFamily="34" charset="-122"/>
                <a:cs typeface="Noto Serif SC Bold" pitchFamily="34" charset="-120"/>
              </a:rPr>
              <a:t>MongoDB</a:t>
            </a:r>
            <a:endParaRPr lang="en-US" sz="1800" dirty="0"/>
          </a:p>
        </p:txBody>
      </p:sp>
      <p:sp>
        <p:nvSpPr>
          <p:cNvPr id="12" name="Text 6"/>
          <p:cNvSpPr/>
          <p:nvPr/>
        </p:nvSpPr>
        <p:spPr>
          <a:xfrm>
            <a:off x="7231856" y="4716542"/>
            <a:ext cx="6755487" cy="293846"/>
          </a:xfrm>
          <a:prstGeom prst="rect">
            <a:avLst/>
          </a:prstGeom>
          <a:noFill/>
          <a:ln/>
        </p:spPr>
        <p:txBody>
          <a:bodyPr wrap="none" lIns="0" tIns="0" rIns="0" bIns="0" rtlCol="0" anchor="t"/>
          <a:lstStyle/>
          <a:p>
            <a:pPr algn="l" indent="0" marL="0">
              <a:lnSpc>
                <a:spcPts val="2300"/>
              </a:lnSpc>
              <a:buNone/>
            </a:pPr>
            <a:r>
              <a:rPr lang="en-US" sz="1400" dirty="0">
                <a:solidFill>
                  <a:srgbClr val="4B4A4A"/>
                </a:solidFill>
                <a:latin typeface="Geist" pitchFamily="34" charset="0"/>
                <a:ea typeface="Geist" pitchFamily="34" charset="-122"/>
                <a:cs typeface="Geist" pitchFamily="34" charset="-120"/>
              </a:rPr>
              <a:t>Flexible NoSQL database</a:t>
            </a:r>
            <a:endParaRPr lang="en-US" sz="1400" dirty="0"/>
          </a:p>
        </p:txBody>
      </p:sp>
      <p:pic>
        <p:nvPicPr>
          <p:cNvPr id="13" name="Image 4" descr="preencoded.png">    </p:cNvPr>
          <p:cNvPicPr>
            <a:picLocks noChangeAspect="1"/>
          </p:cNvPicPr>
          <p:nvPr/>
        </p:nvPicPr>
        <p:blipFill>
          <a:blip r:embed="rId5"/>
          <a:stretch>
            <a:fillRect/>
          </a:stretch>
        </p:blipFill>
        <p:spPr>
          <a:xfrm>
            <a:off x="6129457" y="5238036"/>
            <a:ext cx="918686" cy="1102400"/>
          </a:xfrm>
          <a:prstGeom prst="rect">
            <a:avLst/>
          </a:prstGeom>
        </p:spPr>
      </p:pic>
      <p:sp>
        <p:nvSpPr>
          <p:cNvPr id="14" name="Text 7"/>
          <p:cNvSpPr/>
          <p:nvPr/>
        </p:nvSpPr>
        <p:spPr>
          <a:xfrm>
            <a:off x="7231856" y="5421749"/>
            <a:ext cx="2296716" cy="287060"/>
          </a:xfrm>
          <a:prstGeom prst="rect">
            <a:avLst/>
          </a:prstGeom>
          <a:noFill/>
          <a:ln/>
        </p:spPr>
        <p:txBody>
          <a:bodyPr wrap="none" lIns="0" tIns="0" rIns="0" bIns="0" rtlCol="0" anchor="t"/>
          <a:lstStyle/>
          <a:p>
            <a:pPr algn="l" indent="0" marL="0">
              <a:lnSpc>
                <a:spcPts val="2250"/>
              </a:lnSpc>
              <a:buNone/>
            </a:pPr>
            <a:r>
              <a:rPr lang="en-US" sz="1800" b="1" dirty="0">
                <a:solidFill>
                  <a:srgbClr val="4B4A4A"/>
                </a:solidFill>
                <a:latin typeface="Noto Serif SC Bold" pitchFamily="34" charset="0"/>
                <a:ea typeface="Noto Serif SC Bold" pitchFamily="34" charset="-122"/>
                <a:cs typeface="Noto Serif SC Bold" pitchFamily="34" charset="-120"/>
              </a:rPr>
              <a:t>JWT</a:t>
            </a:r>
            <a:endParaRPr lang="en-US" sz="1800" dirty="0"/>
          </a:p>
        </p:txBody>
      </p:sp>
      <p:sp>
        <p:nvSpPr>
          <p:cNvPr id="15" name="Text 8"/>
          <p:cNvSpPr/>
          <p:nvPr/>
        </p:nvSpPr>
        <p:spPr>
          <a:xfrm>
            <a:off x="7231856" y="5818942"/>
            <a:ext cx="6755487" cy="293846"/>
          </a:xfrm>
          <a:prstGeom prst="rect">
            <a:avLst/>
          </a:prstGeom>
          <a:noFill/>
          <a:ln/>
        </p:spPr>
        <p:txBody>
          <a:bodyPr wrap="none" lIns="0" tIns="0" rIns="0" bIns="0" rtlCol="0" anchor="t"/>
          <a:lstStyle/>
          <a:p>
            <a:pPr algn="l" indent="0" marL="0">
              <a:lnSpc>
                <a:spcPts val="2300"/>
              </a:lnSpc>
              <a:buNone/>
            </a:pPr>
            <a:r>
              <a:rPr lang="en-US" sz="1400" dirty="0">
                <a:solidFill>
                  <a:srgbClr val="4B4A4A"/>
                </a:solidFill>
                <a:latin typeface="Geist" pitchFamily="34" charset="0"/>
                <a:ea typeface="Geist" pitchFamily="34" charset="-122"/>
                <a:cs typeface="Geist" pitchFamily="34" charset="-120"/>
              </a:rPr>
              <a:t>Secure authentication</a:t>
            </a:r>
            <a:endParaRPr lang="en-US" sz="1400" dirty="0"/>
          </a:p>
        </p:txBody>
      </p:sp>
      <p:sp>
        <p:nvSpPr>
          <p:cNvPr id="16" name="Text 9"/>
          <p:cNvSpPr/>
          <p:nvPr/>
        </p:nvSpPr>
        <p:spPr>
          <a:xfrm>
            <a:off x="6129457" y="6547128"/>
            <a:ext cx="7857887" cy="1175385"/>
          </a:xfrm>
          <a:prstGeom prst="rect">
            <a:avLst/>
          </a:prstGeom>
          <a:noFill/>
          <a:ln/>
        </p:spPr>
        <p:txBody>
          <a:bodyPr wrap="square" lIns="0" tIns="0" rIns="0" bIns="0" rtlCol="0" anchor="t"/>
          <a:lstStyle/>
          <a:p>
            <a:pPr algn="l" indent="0" marL="0">
              <a:lnSpc>
                <a:spcPts val="2300"/>
              </a:lnSpc>
              <a:buNone/>
            </a:pPr>
            <a:r>
              <a:rPr lang="en-US" sz="1400" dirty="0">
                <a:solidFill>
                  <a:srgbClr val="4B4A4A"/>
                </a:solidFill>
                <a:latin typeface="Geist" pitchFamily="34" charset="0"/>
                <a:ea typeface="Geist" pitchFamily="34" charset="-122"/>
                <a:cs typeface="Geist" pitchFamily="34" charset="-120"/>
              </a:rPr>
              <a:t>Our system is built on the robust MERN stack, ensuring high performance and scalability. React.js powers the interactive frontend, while Node.js and Express.js provide a powerful RESTful API. MongoDB offers a flexible and efficient database solution, with JSON Web Tokens (JWT) securing all user authentication.</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7617"/>
          </a:xfrm>
          <a:prstGeom prst="rect">
            <a:avLst/>
          </a:prstGeom>
        </p:spPr>
      </p:pic>
      <p:sp>
        <p:nvSpPr>
          <p:cNvPr id="3" name="Text 0"/>
          <p:cNvSpPr/>
          <p:nvPr/>
        </p:nvSpPr>
        <p:spPr>
          <a:xfrm>
            <a:off x="756642" y="3298984"/>
            <a:ext cx="11005780" cy="675680"/>
          </a:xfrm>
          <a:prstGeom prst="rect">
            <a:avLst/>
          </a:prstGeom>
          <a:noFill/>
          <a:ln/>
        </p:spPr>
        <p:txBody>
          <a:bodyPr wrap="none" lIns="0" tIns="0" rIns="0" bIns="0" rtlCol="0" anchor="t"/>
          <a:lstStyle/>
          <a:p>
            <a:pPr algn="l" indent="0" marL="0">
              <a:lnSpc>
                <a:spcPts val="5300"/>
              </a:lnSpc>
              <a:buNone/>
            </a:pPr>
            <a:r>
              <a:rPr lang="en-US" sz="4250" b="1" dirty="0">
                <a:solidFill>
                  <a:srgbClr val="006747"/>
                </a:solidFill>
                <a:latin typeface="Noto Serif SC Bold" pitchFamily="34" charset="0"/>
                <a:ea typeface="Noto Serif SC Bold" pitchFamily="34" charset="-122"/>
                <a:cs typeface="Noto Serif SC Bold" pitchFamily="34" charset="-120"/>
              </a:rPr>
              <a:t>Project Structure: Modular and Scalable</a:t>
            </a:r>
            <a:endParaRPr lang="en-US" sz="4250" dirty="0"/>
          </a:p>
        </p:txBody>
      </p:sp>
      <p:sp>
        <p:nvSpPr>
          <p:cNvPr id="4" name="Shape 1"/>
          <p:cNvSpPr/>
          <p:nvPr/>
        </p:nvSpPr>
        <p:spPr>
          <a:xfrm>
            <a:off x="756642" y="4298871"/>
            <a:ext cx="13117116" cy="2053471"/>
          </a:xfrm>
          <a:prstGeom prst="roundRect">
            <a:avLst>
              <a:gd name="adj" fmla="val 9476"/>
            </a:avLst>
          </a:prstGeom>
          <a:solidFill>
            <a:srgbClr val="CCFFEF"/>
          </a:solidFill>
          <a:ln/>
        </p:spPr>
      </p:sp>
      <p:sp>
        <p:nvSpPr>
          <p:cNvPr id="5" name="Shape 2"/>
          <p:cNvSpPr/>
          <p:nvPr/>
        </p:nvSpPr>
        <p:spPr>
          <a:xfrm>
            <a:off x="745927" y="4298871"/>
            <a:ext cx="13138547" cy="2053471"/>
          </a:xfrm>
          <a:prstGeom prst="roundRect">
            <a:avLst>
              <a:gd name="adj" fmla="val 1579"/>
            </a:avLst>
          </a:prstGeom>
          <a:solidFill>
            <a:srgbClr val="CCFFEF"/>
          </a:solidFill>
          <a:ln/>
        </p:spPr>
      </p:sp>
      <p:sp>
        <p:nvSpPr>
          <p:cNvPr id="6" name="Text 3"/>
          <p:cNvSpPr/>
          <p:nvPr/>
        </p:nvSpPr>
        <p:spPr>
          <a:xfrm>
            <a:off x="962025" y="4460915"/>
            <a:ext cx="12706350" cy="1729383"/>
          </a:xfrm>
          <a:prstGeom prst="rect">
            <a:avLst/>
          </a:prstGeom>
          <a:noFill/>
          <a:ln/>
        </p:spPr>
        <p:txBody>
          <a:bodyPr wrap="square" lIns="0" tIns="0" rIns="0" bIns="0" rtlCol="0" anchor="t"/>
          <a:lstStyle/>
          <a:p>
            <a:pPr algn="l" indent="0" marL="0">
              <a:lnSpc>
                <a:spcPts val="2700"/>
              </a:lnSpc>
              <a:buNone/>
            </a:pPr>
            <a:r>
              <a:rPr lang="en-US" sz="1700" dirty="0">
                <a:solidFill>
                  <a:srgbClr val="4B4A4A"/>
                </a:solidFill>
                <a:highlight>
                  <a:srgbClr val="CCFFEF"/>
                </a:highlight>
                <a:latin typeface="Consolas" pitchFamily="34" charset="0"/>
                <a:ea typeface="Consolas" pitchFamily="34" charset="-122"/>
                <a:cs typeface="Consolas" pitchFamily="34" charset="-120"/>
              </a:rPr>
              <a:t>smart_campus/├── client/ # React frontend├── server/ # Express backend├── .env # Environment config</a:t>
            </a:r>
            <a:endParaRPr lang="en-US" sz="1700" dirty="0"/>
          </a:p>
        </p:txBody>
      </p:sp>
      <p:sp>
        <p:nvSpPr>
          <p:cNvPr id="7" name="Text 4"/>
          <p:cNvSpPr/>
          <p:nvPr/>
        </p:nvSpPr>
        <p:spPr>
          <a:xfrm>
            <a:off x="756642" y="6595467"/>
            <a:ext cx="13117116" cy="1037630"/>
          </a:xfrm>
          <a:prstGeom prst="rect">
            <a:avLst/>
          </a:prstGeom>
          <a:noFill/>
          <a:ln/>
        </p:spPr>
        <p:txBody>
          <a:bodyPr wrap="square" lIns="0" tIns="0" rIns="0" bIns="0" rtlCol="0" anchor="t"/>
          <a:lstStyle/>
          <a:p>
            <a:pPr algn="l" indent="0" marL="0">
              <a:lnSpc>
                <a:spcPts val="2700"/>
              </a:lnSpc>
              <a:buNone/>
            </a:pPr>
            <a:r>
              <a:rPr lang="en-US" sz="1700" dirty="0">
                <a:solidFill>
                  <a:srgbClr val="4B4A4A"/>
                </a:solidFill>
                <a:latin typeface="Geist" pitchFamily="34" charset="0"/>
                <a:ea typeface="Geist" pitchFamily="34" charset="-122"/>
                <a:cs typeface="Geist" pitchFamily="34" charset="-120"/>
              </a:rPr>
              <a:t>The project is designed with a clear, modular structure. Reusable components enhance development efficiency, while protected routes ensure data security. REST APIs facilitate seamless communication between the client and server. This clean architecture supports easy scalability and maintenance.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291834"/>
            <a:ext cx="10368915"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Live Demonstration: See It in Action</a:t>
            </a:r>
            <a:endParaRPr lang="en-US" sz="4450" dirty="0"/>
          </a:p>
        </p:txBody>
      </p:sp>
      <p:sp>
        <p:nvSpPr>
          <p:cNvPr id="3" name="Text 1"/>
          <p:cNvSpPr/>
          <p:nvPr/>
        </p:nvSpPr>
        <p:spPr>
          <a:xfrm>
            <a:off x="793790" y="345424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Witness the portal's features firsthand:</a:t>
            </a:r>
            <a:endParaRPr lang="en-US" sz="1750" dirty="0"/>
          </a:p>
        </p:txBody>
      </p:sp>
      <p:sp>
        <p:nvSpPr>
          <p:cNvPr id="4" name="Text 2"/>
          <p:cNvSpPr/>
          <p:nvPr/>
        </p:nvSpPr>
        <p:spPr>
          <a:xfrm>
            <a:off x="793790" y="407229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Login</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as student, teacher, and admin.</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Navigate</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through dashboards.</a:t>
            </a:r>
            <a:endParaRPr lang="en-US" sz="1750" dirty="0"/>
          </a:p>
        </p:txBody>
      </p:sp>
      <p:sp>
        <p:nvSpPr>
          <p:cNvPr id="6" name="Text 4"/>
          <p:cNvSpPr/>
          <p:nvPr/>
        </p:nvSpPr>
        <p:spPr>
          <a:xfrm>
            <a:off x="793790" y="495669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Explore</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assignments, notices, and placements.</a:t>
            </a:r>
            <a:endParaRPr lang="en-US" sz="1750" dirty="0"/>
          </a:p>
        </p:txBody>
      </p:sp>
      <p:sp>
        <p:nvSpPr>
          <p:cNvPr id="7" name="Text 5"/>
          <p:cNvSpPr/>
          <p:nvPr/>
        </p:nvSpPr>
        <p:spPr>
          <a:xfrm>
            <a:off x="793790" y="557474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Demo Video Link</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50739"/>
            <a:ext cx="10036612"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Getting Started: Setup Instructions</a:t>
            </a:r>
            <a:endParaRPr lang="en-US" sz="4450" dirty="0"/>
          </a:p>
        </p:txBody>
      </p:sp>
      <p:sp>
        <p:nvSpPr>
          <p:cNvPr id="3" name="Shape 1"/>
          <p:cNvSpPr/>
          <p:nvPr/>
        </p:nvSpPr>
        <p:spPr>
          <a:xfrm>
            <a:off x="793790" y="2313146"/>
            <a:ext cx="2173724" cy="1306949"/>
          </a:xfrm>
          <a:prstGeom prst="roundRect">
            <a:avLst>
              <a:gd name="adj" fmla="val 15620"/>
            </a:avLst>
          </a:prstGeom>
          <a:solidFill>
            <a:srgbClr val="D1EFE4"/>
          </a:solidFill>
          <a:ln w="7620">
            <a:solidFill>
              <a:srgbClr val="B7D5CA"/>
            </a:solidFill>
            <a:prstDash val="solid"/>
          </a:ln>
        </p:spPr>
      </p:sp>
      <p:pic>
        <p:nvPicPr>
          <p:cNvPr id="4" name="Image 0" descr="preencoded.png">    </p:cNvPr>
          <p:cNvPicPr>
            <a:picLocks noChangeAspect="1"/>
          </p:cNvPicPr>
          <p:nvPr/>
        </p:nvPicPr>
        <p:blipFill>
          <a:blip r:embed="rId1"/>
          <a:stretch>
            <a:fillRect/>
          </a:stretch>
        </p:blipFill>
        <p:spPr>
          <a:xfrm>
            <a:off x="1721167" y="2767251"/>
            <a:ext cx="318968" cy="398621"/>
          </a:xfrm>
          <a:prstGeom prst="rect">
            <a:avLst/>
          </a:prstGeom>
        </p:spPr>
      </p:pic>
      <p:sp>
        <p:nvSpPr>
          <p:cNvPr id="5" name="Text 2"/>
          <p:cNvSpPr/>
          <p:nvPr/>
        </p:nvSpPr>
        <p:spPr>
          <a:xfrm>
            <a:off x="3194328" y="25399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Clone and Install</a:t>
            </a:r>
            <a:endParaRPr lang="en-US" sz="2200" dirty="0"/>
          </a:p>
        </p:txBody>
      </p:sp>
      <p:sp>
        <p:nvSpPr>
          <p:cNvPr id="6" name="Text 3"/>
          <p:cNvSpPr/>
          <p:nvPr/>
        </p:nvSpPr>
        <p:spPr>
          <a:xfrm>
            <a:off x="3194328" y="3030379"/>
            <a:ext cx="317111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Get repo, install dependencies.</a:t>
            </a:r>
            <a:endParaRPr lang="en-US" sz="1750" dirty="0"/>
          </a:p>
        </p:txBody>
      </p:sp>
      <p:sp>
        <p:nvSpPr>
          <p:cNvPr id="7" name="Shape 4"/>
          <p:cNvSpPr/>
          <p:nvPr/>
        </p:nvSpPr>
        <p:spPr>
          <a:xfrm>
            <a:off x="3080861" y="3604855"/>
            <a:ext cx="10642402" cy="15240"/>
          </a:xfrm>
          <a:prstGeom prst="roundRect">
            <a:avLst>
              <a:gd name="adj" fmla="val 1339536"/>
            </a:avLst>
          </a:prstGeom>
          <a:solidFill>
            <a:srgbClr val="B7D5CA"/>
          </a:solidFill>
          <a:ln/>
        </p:spPr>
      </p:sp>
      <p:sp>
        <p:nvSpPr>
          <p:cNvPr id="8" name="Shape 5"/>
          <p:cNvSpPr/>
          <p:nvPr/>
        </p:nvSpPr>
        <p:spPr>
          <a:xfrm>
            <a:off x="793790" y="3733443"/>
            <a:ext cx="4347567" cy="1306949"/>
          </a:xfrm>
          <a:prstGeom prst="roundRect">
            <a:avLst>
              <a:gd name="adj" fmla="val 15620"/>
            </a:avLst>
          </a:prstGeom>
          <a:solidFill>
            <a:srgbClr val="D1EFE4"/>
          </a:solidFill>
          <a:ln w="7620">
            <a:solidFill>
              <a:srgbClr val="B7D5CA"/>
            </a:solidFill>
            <a:prstDash val="solid"/>
          </a:ln>
        </p:spPr>
      </p:sp>
      <p:pic>
        <p:nvPicPr>
          <p:cNvPr id="9" name="Image 1" descr="preencoded.png">    </p:cNvPr>
          <p:cNvPicPr>
            <a:picLocks noChangeAspect="1"/>
          </p:cNvPicPr>
          <p:nvPr/>
        </p:nvPicPr>
        <p:blipFill>
          <a:blip r:embed="rId2"/>
          <a:stretch>
            <a:fillRect/>
          </a:stretch>
        </p:blipFill>
        <p:spPr>
          <a:xfrm>
            <a:off x="2808089" y="4187547"/>
            <a:ext cx="318968" cy="398621"/>
          </a:xfrm>
          <a:prstGeom prst="rect">
            <a:avLst/>
          </a:prstGeom>
        </p:spPr>
      </p:pic>
      <p:sp>
        <p:nvSpPr>
          <p:cNvPr id="10" name="Text 6"/>
          <p:cNvSpPr/>
          <p:nvPr/>
        </p:nvSpPr>
        <p:spPr>
          <a:xfrm>
            <a:off x="5368171" y="396025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Configure .env</a:t>
            </a:r>
            <a:endParaRPr lang="en-US" sz="2200" dirty="0"/>
          </a:p>
        </p:txBody>
      </p:sp>
      <p:sp>
        <p:nvSpPr>
          <p:cNvPr id="11" name="Text 7"/>
          <p:cNvSpPr/>
          <p:nvPr/>
        </p:nvSpPr>
        <p:spPr>
          <a:xfrm>
            <a:off x="5368171" y="4450675"/>
            <a:ext cx="3341489"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Set MONGO_URI, JWT_SECRET.</a:t>
            </a:r>
            <a:endParaRPr lang="en-US" sz="1750" dirty="0"/>
          </a:p>
        </p:txBody>
      </p:sp>
      <p:sp>
        <p:nvSpPr>
          <p:cNvPr id="12" name="Shape 8"/>
          <p:cNvSpPr/>
          <p:nvPr/>
        </p:nvSpPr>
        <p:spPr>
          <a:xfrm>
            <a:off x="5254704" y="5025152"/>
            <a:ext cx="8468558" cy="15240"/>
          </a:xfrm>
          <a:prstGeom prst="roundRect">
            <a:avLst>
              <a:gd name="adj" fmla="val 1339536"/>
            </a:avLst>
          </a:prstGeom>
          <a:solidFill>
            <a:srgbClr val="B7D5CA"/>
          </a:solidFill>
          <a:ln/>
        </p:spPr>
      </p:sp>
      <p:sp>
        <p:nvSpPr>
          <p:cNvPr id="13" name="Shape 9"/>
          <p:cNvSpPr/>
          <p:nvPr/>
        </p:nvSpPr>
        <p:spPr>
          <a:xfrm>
            <a:off x="793790" y="5153739"/>
            <a:ext cx="6521410" cy="1306949"/>
          </a:xfrm>
          <a:prstGeom prst="roundRect">
            <a:avLst>
              <a:gd name="adj" fmla="val 15620"/>
            </a:avLst>
          </a:prstGeom>
          <a:solidFill>
            <a:srgbClr val="D1EFE4"/>
          </a:solidFill>
          <a:ln w="7620">
            <a:solidFill>
              <a:srgbClr val="B7D5CA"/>
            </a:solidFill>
            <a:prstDash val="solid"/>
          </a:ln>
        </p:spPr>
      </p:sp>
      <p:pic>
        <p:nvPicPr>
          <p:cNvPr id="14" name="Image 2" descr="preencoded.png">    </p:cNvPr>
          <p:cNvPicPr>
            <a:picLocks noChangeAspect="1"/>
          </p:cNvPicPr>
          <p:nvPr/>
        </p:nvPicPr>
        <p:blipFill>
          <a:blip r:embed="rId3"/>
          <a:stretch>
            <a:fillRect/>
          </a:stretch>
        </p:blipFill>
        <p:spPr>
          <a:xfrm>
            <a:off x="3895011" y="5607844"/>
            <a:ext cx="318968" cy="398621"/>
          </a:xfrm>
          <a:prstGeom prst="rect">
            <a:avLst/>
          </a:prstGeom>
        </p:spPr>
      </p:pic>
      <p:sp>
        <p:nvSpPr>
          <p:cNvPr id="15" name="Text 10"/>
          <p:cNvSpPr/>
          <p:nvPr/>
        </p:nvSpPr>
        <p:spPr>
          <a:xfrm>
            <a:off x="7542014" y="538055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Run Servers</a:t>
            </a:r>
            <a:endParaRPr lang="en-US" sz="2200" dirty="0"/>
          </a:p>
        </p:txBody>
      </p:sp>
      <p:sp>
        <p:nvSpPr>
          <p:cNvPr id="16" name="Text 11"/>
          <p:cNvSpPr/>
          <p:nvPr/>
        </p:nvSpPr>
        <p:spPr>
          <a:xfrm>
            <a:off x="7542014" y="5870972"/>
            <a:ext cx="402836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Start backend (5000), frontend (3000).</a:t>
            </a:r>
            <a:endParaRPr lang="en-US" sz="1750" dirty="0"/>
          </a:p>
        </p:txBody>
      </p:sp>
      <p:sp>
        <p:nvSpPr>
          <p:cNvPr id="17" name="Text 12"/>
          <p:cNvSpPr/>
          <p:nvPr/>
        </p:nvSpPr>
        <p:spPr>
          <a:xfrm>
            <a:off x="793790" y="671583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Admin Credentials: </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ID - nitesh | Password - nitesh</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01954"/>
            <a:ext cx="8742759"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Future Vision &amp; Key Learnings</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Future Scope</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QR-based attendance</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AI recommendation engine</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Placement prediction models</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Alumni/Parent portals</a:t>
            </a:r>
            <a:endParaRPr lang="en-US" sz="1750" dirty="0"/>
          </a:p>
        </p:txBody>
      </p:sp>
      <p:sp>
        <p:nvSpPr>
          <p:cNvPr id="8" name="Text 6"/>
          <p:cNvSpPr/>
          <p:nvPr/>
        </p:nvSpPr>
        <p:spPr>
          <a:xfrm>
            <a:off x="7599521" y="3577709"/>
            <a:ext cx="3401854" cy="354330"/>
          </a:xfrm>
          <a:prstGeom prst="rect">
            <a:avLst/>
          </a:prstGeom>
          <a:noFill/>
          <a:ln/>
        </p:spPr>
        <p:txBody>
          <a:bodyPr wrap="none" lIns="0" tIns="0" rIns="0" bIns="0" rtlCol="0" anchor="t"/>
          <a:lstStyle/>
          <a:p>
            <a:pPr algn="l"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Challenges &amp; Learnings</a:t>
            </a:r>
            <a:endParaRPr lang="en-US" sz="22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Role-based security</a:t>
            </a:r>
            <a:endParaRPr lang="en-US" sz="1750" dirty="0"/>
          </a:p>
        </p:txBody>
      </p:sp>
      <p:sp>
        <p:nvSpPr>
          <p:cNvPr id="10" name="Text 8"/>
          <p:cNvSpPr/>
          <p:nvPr/>
        </p:nvSpPr>
        <p:spPr>
          <a:xfrm>
            <a:off x="7599521" y="46010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Token authentication</a:t>
            </a:r>
            <a:endParaRPr lang="en-US" sz="1750" dirty="0"/>
          </a:p>
        </p:txBody>
      </p:sp>
      <p:sp>
        <p:nvSpPr>
          <p:cNvPr id="11" name="Text 9"/>
          <p:cNvSpPr/>
          <p:nvPr/>
        </p:nvSpPr>
        <p:spPr>
          <a:xfrm>
            <a:off x="7599521" y="504324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Real-time UI feedback</a:t>
            </a:r>
            <a:endParaRPr lang="en-US" sz="1750" dirty="0"/>
          </a:p>
        </p:txBody>
      </p:sp>
      <p:sp>
        <p:nvSpPr>
          <p:cNvPr id="12" name="Text 10"/>
          <p:cNvSpPr/>
          <p:nvPr/>
        </p:nvSpPr>
        <p:spPr>
          <a:xfrm>
            <a:off x="7599521" y="54854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B4A4A"/>
                </a:solidFill>
                <a:latin typeface="Geist" pitchFamily="34" charset="0"/>
                <a:ea typeface="Geist" pitchFamily="34" charset="-122"/>
                <a:cs typeface="Geist" pitchFamily="34" charset="-120"/>
              </a:rPr>
              <a:t>Modular code principles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2025-06-16T09:48:31Z</dcterms:created>
  <dcterms:modified xsi:type="dcterms:W3CDTF">2025-06-16T09:48:31Z</dcterms:modified>
</cp:coreProperties>
</file>